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0" r:id="rId3"/>
    <p:sldId id="281" r:id="rId4"/>
    <p:sldId id="259" r:id="rId5"/>
    <p:sldId id="260" r:id="rId6"/>
    <p:sldId id="282" r:id="rId7"/>
    <p:sldId id="261" r:id="rId8"/>
    <p:sldId id="262" r:id="rId9"/>
    <p:sldId id="275" r:id="rId10"/>
    <p:sldId id="284" r:id="rId11"/>
    <p:sldId id="285" r:id="rId12"/>
  </p:sldIdLst>
  <p:sldSz cx="9144000" cy="6858000" type="screen4x3"/>
  <p:notesSz cx="6888163" cy="1002188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FC2"/>
    <a:srgbClr val="003366"/>
    <a:srgbClr val="C7CDD7"/>
    <a:srgbClr val="000066"/>
    <a:srgbClr val="327FBE"/>
    <a:srgbClr val="E5F6FB"/>
    <a:srgbClr val="AFF7FF"/>
    <a:srgbClr val="D1FBFF"/>
    <a:srgbClr val="0091FE"/>
    <a:srgbClr val="5D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4" autoAdjust="0"/>
    <p:restoredTop sz="99645" autoAdjust="0"/>
  </p:normalViewPr>
  <p:slideViewPr>
    <p:cSldViewPr>
      <p:cViewPr>
        <p:scale>
          <a:sx n="70" d="100"/>
          <a:sy n="70" d="100"/>
        </p:scale>
        <p:origin x="-143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542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542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42" y="0"/>
            <a:ext cx="2984013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2475"/>
            <a:ext cx="5011737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495" y="4760116"/>
            <a:ext cx="5511174" cy="451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42" y="9518630"/>
            <a:ext cx="2984013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1" tIns="46315" rIns="92631" bIns="463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174361" cy="1846659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Оптимизация  процесса подготовки педагогов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 тематическим занятиям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293096"/>
            <a:ext cx="2448271" cy="1440160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Глазкова Н.В.,</a:t>
            </a:r>
          </a:p>
          <a:p>
            <a:pPr marL="0" lv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воспитатель, </a:t>
            </a:r>
          </a:p>
          <a:p>
            <a:pPr marL="0" lv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Глотова О.А.,</a:t>
            </a:r>
          </a:p>
          <a:p>
            <a:pPr marL="0" lv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339752" y="332657"/>
            <a:ext cx="5112568" cy="1224136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sz="14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Комитет образования и науки администрации г. Новокузнецка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sz="14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КОиН</a:t>
            </a:r>
            <a:r>
              <a:rPr lang="ru-RU" sz="14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администрации г. Новокузнецка)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sz="1400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sz="1400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«Детский сад № 128» (МБ ДОУ «Детский сад № 128»)</a:t>
            </a:r>
            <a:endParaRPr lang="ru-RU" sz="1400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03065" y="116632"/>
            <a:ext cx="4657621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(фотографии «Было»)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04078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9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88542" y="116632"/>
            <a:ext cx="4686668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(фотографии «Стало») </a:t>
            </a:r>
            <a:endParaRPr lang="ru-RU" dirty="0"/>
          </a:p>
        </p:txBody>
      </p:sp>
      <p:pic>
        <p:nvPicPr>
          <p:cNvPr id="1026" name="Picture 2" descr="https://sun9-38.userapi.com/impg/nypUqV5LN1AJLSOBRToZx4Vmeem5sKC7zFwaBw/O8MFGoJRNuw.jpg?size=711x335&amp;quality=95&amp;sign=1cbffbf76a65f713c52d10cf260fcce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6156"/>
            <a:ext cx="5760640" cy="27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9.userapi.com/impg/N56ErW2JJxKXO9dJLEnHr_bU1bDfFYGYpXkxxw/uij5Ih0Hm-k.jpg?size=703x272&amp;quality=95&amp;sign=49d389e649640d5c1a9b5c560504326e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3"/>
          <a:stretch/>
        </p:blipFill>
        <p:spPr bwMode="auto">
          <a:xfrm>
            <a:off x="1361854" y="4149874"/>
            <a:ext cx="702590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04665"/>
            <a:ext cx="3467616" cy="648072"/>
          </a:xfrm>
        </p:spPr>
        <p:txBody>
          <a:bodyPr/>
          <a:lstStyle/>
          <a:p>
            <a:r>
              <a:rPr lang="ru-RU" dirty="0"/>
              <a:t>Паспорт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056662" cy="481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55" y="285734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90439" y="3431565"/>
            <a:ext cx="3600400" cy="31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67205" y="2769652"/>
            <a:ext cx="360040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Глотова Ольга Александровна</a:t>
            </a:r>
          </a:p>
          <a:p>
            <a:pPr lvl="0" algn="l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воспитатель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5540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1" y="2857348"/>
            <a:ext cx="5540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0657" y="1253071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Панова Татьяна Николаевна – старший воспитатель –  руководитель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769652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Глазкова Наталья Владимировна</a:t>
            </a:r>
          </a:p>
          <a:p>
            <a:pPr lvl="0" algn="l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– воспитатель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58958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83568" y="1458958"/>
            <a:ext cx="2088232" cy="17290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44486"/>
            <a:ext cx="2088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Шаг 1. Педагог изучает календарно-тематический план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996208" y="1458958"/>
            <a:ext cx="2088232" cy="17290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1556792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Шаг2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Подбирает необходимый материал в группе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292080" y="1458958"/>
            <a:ext cx="2088232" cy="10169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Шаг 3. Идёт в методический кабинет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940152" y="2748562"/>
            <a:ext cx="2088232" cy="12649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Шаг 4. Просматривает методические пособия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96208" y="4323171"/>
            <a:ext cx="2088232" cy="13602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Шаг 6. Ищет необходимый материал в других группах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508104" y="4323171"/>
            <a:ext cx="2088232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Шаг 5. Просматривает плакаты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63151" y="4308847"/>
            <a:ext cx="2088232" cy="12660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Размещает материал в группе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7" y="3797019"/>
            <a:ext cx="64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              </a:t>
            </a:r>
            <a:endParaRPr lang="ru-RU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D8F2434-11F3-4354-9636-13BA349B1B4B}"/>
              </a:ext>
            </a:extLst>
          </p:cNvPr>
          <p:cNvSpPr/>
          <p:nvPr/>
        </p:nvSpPr>
        <p:spPr bwMode="auto">
          <a:xfrm>
            <a:off x="2699792" y="1883227"/>
            <a:ext cx="3171392" cy="650384"/>
          </a:xfrm>
          <a:prstGeom prst="rect">
            <a:avLst/>
          </a:prstGeom>
          <a:solidFill>
            <a:srgbClr val="D1FB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Хаотичное распределение методических пособий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9FF2B39-56CE-4976-9DA2-5C4CEB25AE0D}"/>
              </a:ext>
            </a:extLst>
          </p:cNvPr>
          <p:cNvSpPr/>
          <p:nvPr/>
        </p:nvSpPr>
        <p:spPr bwMode="auto">
          <a:xfrm>
            <a:off x="1763688" y="3387067"/>
            <a:ext cx="3229507" cy="708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Длительный процесс поиска методических пособий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6E24C80-FFF3-4AA5-A86C-211D6FD23213}"/>
              </a:ext>
            </a:extLst>
          </p:cNvPr>
          <p:cNvSpPr/>
          <p:nvPr/>
        </p:nvSpPr>
        <p:spPr bwMode="auto">
          <a:xfrm>
            <a:off x="523917" y="4869160"/>
            <a:ext cx="4893923" cy="5147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Лишние движения в поиске методических пособий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49844"/>
            <a:ext cx="3384376" cy="515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8455" y="1412776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03648" y="1124744"/>
            <a:ext cx="2088232" cy="17290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Шаг 1.  Изучает календарно-тематический план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427984" y="1124744"/>
            <a:ext cx="2088232" cy="17290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Просматривает электронный каталог методических пособий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763688" y="3102796"/>
            <a:ext cx="2088232" cy="17290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 Берет необходимые методические пособия в методическом кабинете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572000" y="3105764"/>
            <a:ext cx="2088232" cy="17290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 Размещает материал в группе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 smtClean="0"/>
              <a:t>План мероприятий по</a:t>
            </a:r>
            <a:br>
              <a:rPr lang="ru-RU" dirty="0" smtClean="0"/>
            </a:br>
            <a:r>
              <a:rPr lang="ru-RU" dirty="0" smtClean="0"/>
              <a:t> устранению проблем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584179"/>
              </p:ext>
            </p:extLst>
          </p:nvPr>
        </p:nvGraphicFramePr>
        <p:xfrm>
          <a:off x="287524" y="1844824"/>
          <a:ext cx="8640958" cy="491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470">
                  <a:extLst>
                    <a:ext uri="{9D8B030D-6E8A-4147-A177-3AD203B41FA5}">
                      <a16:colId xmlns="" xmlns:a16="http://schemas.microsoft.com/office/drawing/2014/main" val="486729381"/>
                    </a:ext>
                  </a:extLst>
                </a:gridCol>
                <a:gridCol w="1214019">
                  <a:extLst>
                    <a:ext uri="{9D8B030D-6E8A-4147-A177-3AD203B41FA5}">
                      <a16:colId xmlns="" xmlns:a16="http://schemas.microsoft.com/office/drawing/2014/main" val="4210554860"/>
                    </a:ext>
                  </a:extLst>
                </a:gridCol>
                <a:gridCol w="1913269">
                  <a:extLst>
                    <a:ext uri="{9D8B030D-6E8A-4147-A177-3AD203B41FA5}">
                      <a16:colId xmlns="" xmlns:a16="http://schemas.microsoft.com/office/drawing/2014/main" val="3598493233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4182096194"/>
                    </a:ext>
                  </a:extLst>
                </a:gridCol>
              </a:tblGrid>
              <a:tr h="4053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383FC2"/>
                          </a:solidFill>
                        </a:rPr>
                        <a:t>мероприятие</a:t>
                      </a:r>
                      <a:endParaRPr lang="ru-RU" sz="1600" b="1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383FC2"/>
                          </a:solidFill>
                        </a:rPr>
                        <a:t>сроки</a:t>
                      </a:r>
                      <a:endParaRPr lang="ru-RU" sz="1600" b="1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383FC2"/>
                          </a:solidFill>
                        </a:rPr>
                        <a:t>ответственный</a:t>
                      </a:r>
                      <a:endParaRPr lang="ru-RU" sz="1600" b="1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383FC2"/>
                          </a:solidFill>
                        </a:rPr>
                        <a:t>статус</a:t>
                      </a:r>
                      <a:endParaRPr lang="ru-RU" sz="1600" b="1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8716747"/>
                  </a:ext>
                </a:extLst>
              </a:tr>
              <a:tr h="10863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Систематизация</a:t>
                      </a:r>
                      <a:r>
                        <a:rPr lang="ru-RU" sz="1400" baseline="0" dirty="0" smtClean="0"/>
                        <a:t> наглядных пособий по лексическим темам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февраль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Панова Т.Н. , старший воспитатель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4953652"/>
                  </a:ext>
                </a:extLst>
              </a:tr>
              <a:tr h="14001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Систематизация</a:t>
                      </a:r>
                      <a:r>
                        <a:rPr lang="ru-RU" sz="1400" baseline="0" dirty="0" smtClean="0"/>
                        <a:t> методических материалов, компьютерных файлов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Панова Т.Н.. , старший воспитатель,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Глазкова</a:t>
                      </a:r>
                      <a:r>
                        <a:rPr lang="ru-RU" sz="1400" baseline="0" dirty="0" smtClean="0"/>
                        <a:t> Н.В. </a:t>
                      </a:r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337635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</a:t>
                      </a:r>
                      <a:r>
                        <a:rPr lang="ru-RU" sz="1400" baseline="0" dirty="0" smtClean="0"/>
                        <a:t> электронного каталога методических пособий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апрель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Панова Т.Н. , старший воспитатель,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Глотова О.А., воспитатель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3855595"/>
                  </a:ext>
                </a:extLst>
              </a:tr>
              <a:tr h="4421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2048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26638"/>
              </p:ext>
            </p:extLst>
          </p:nvPr>
        </p:nvGraphicFramePr>
        <p:xfrm>
          <a:off x="646659" y="1248092"/>
          <a:ext cx="7885781" cy="4125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31524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383FC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dirty="0" err="1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383FC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383FC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200" dirty="0">
                        <a:solidFill>
                          <a:srgbClr val="383FC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383FC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rgbClr val="383FC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383FC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результат, эффект</a:t>
                      </a:r>
                      <a:endParaRPr lang="ru-RU" sz="1200" dirty="0">
                        <a:solidFill>
                          <a:srgbClr val="383FC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360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</a:t>
                      </a:r>
                      <a:r>
                        <a:rPr lang="ru-RU" sz="1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временных затрат педагогов  при  подготовке к проведению тематических занятий</a:t>
                      </a:r>
                      <a:endParaRPr lang="ru-RU" sz="16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 минут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10-15 минут</a:t>
                      </a:r>
                    </a:p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Качественное проведение тематических занятий</a:t>
                      </a:r>
                    </a:p>
                    <a:p>
                      <a:pPr marL="0" algn="ctr" defTabSz="914400" rtl="0" eaLnBrk="1" latinLnBrk="0" hangingPunct="1"/>
                      <a:endParaRPr lang="ru-RU" sz="1600" b="1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51937"/>
            <a:ext cx="4849726" cy="584775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268760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Систематизированы наглядные пособия по лексическим темам</a:t>
            </a:r>
          </a:p>
          <a:p>
            <a:pPr marL="342900" indent="-342900" algn="just">
              <a:buFontTx/>
              <a:buAutoNum type="arabicPeriod"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Систематизированы компьютерные файлы</a:t>
            </a:r>
          </a:p>
          <a:p>
            <a:pPr algn="just"/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Создан единый электронный каталог методических пособий</a:t>
            </a:r>
          </a:p>
          <a:p>
            <a:pPr algn="just"/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Создан стандарт подготовки  к тематическим занятиям</a:t>
            </a:r>
          </a:p>
          <a:p>
            <a:pPr marL="342900" indent="-342900" algn="just">
              <a:buFontTx/>
              <a:buAutoNum type="arabicPeriod"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300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«Оптимизация  процесса подготовки педагогов  к тематическим занятиям» </vt:lpstr>
      <vt:lpstr>Паспорт проекта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Достигнутые результаты</vt:lpstr>
      <vt:lpstr>Визуализация  (фотографии «Было») </vt:lpstr>
      <vt:lpstr>Визуализация  (фотографии «Стало»)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berkutolga26@mail.ru</cp:lastModifiedBy>
  <cp:revision>651</cp:revision>
  <cp:lastPrinted>2022-01-26T08:11:25Z</cp:lastPrinted>
  <dcterms:created xsi:type="dcterms:W3CDTF">2007-01-29T08:57:19Z</dcterms:created>
  <dcterms:modified xsi:type="dcterms:W3CDTF">2025-04-11T06:36:52Z</dcterms:modified>
</cp:coreProperties>
</file>